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7" r:id="rId2"/>
    <p:sldId id="281" r:id="rId3"/>
    <p:sldId id="282" r:id="rId4"/>
    <p:sldId id="283" r:id="rId5"/>
    <p:sldId id="275" r:id="rId6"/>
    <p:sldId id="258" r:id="rId7"/>
    <p:sldId id="260" r:id="rId8"/>
    <p:sldId id="263" r:id="rId9"/>
    <p:sldId id="264" r:id="rId10"/>
    <p:sldId id="265" r:id="rId11"/>
    <p:sldId id="278" r:id="rId12"/>
    <p:sldId id="279" r:id="rId13"/>
    <p:sldId id="271" r:id="rId14"/>
  </p:sldIdLst>
  <p:sldSz cx="9144000" cy="5143500" type="screen16x9"/>
  <p:notesSz cx="6858000" cy="9144000"/>
  <p:embeddedFontLst>
    <p:embeddedFont>
      <p:font typeface="Maven Pro" charset="0"/>
      <p:regular r:id="rId16"/>
      <p:bold r:id="rId17"/>
    </p:embeddedFont>
    <p:embeddedFont>
      <p:font typeface="Nunito"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D539D32-179B-4E81-B6C0-F9716E832FB8}">
  <a:tblStyle styleId="{DD539D32-179B-4E81-B6C0-F9716E832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162" y="33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rtl="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7" name="Shape 277"/>
          <p:cNvSpPr txBox="1">
            <a:spLocks/>
          </p:cNvSpPr>
          <p:nvPr/>
        </p:nvSpPr>
        <p:spPr>
          <a:xfrm>
            <a:off x="602075" y="119300"/>
            <a:ext cx="8253300" cy="48372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Maven Pro"/>
              <a:buNone/>
              <a:tabLst/>
              <a:defRPr/>
            </a:pPr>
            <a:r>
              <a:rPr kumimoji="0" lang="en-US" sz="6000" b="1" i="0" u="none" strike="noStrike" kern="0" cap="none" spc="0" normalizeH="0" baseline="0" noProof="0" dirty="0" smtClean="0">
                <a:ln>
                  <a:noFill/>
                </a:ln>
                <a:solidFill>
                  <a:schemeClr val="accent6">
                    <a:lumMod val="60000"/>
                    <a:lumOff val="40000"/>
                  </a:schemeClr>
                </a:solidFill>
                <a:effectLst/>
                <a:uLnTx/>
                <a:uFillTx/>
                <a:latin typeface="Times New Roman"/>
                <a:ea typeface="Times New Roman"/>
                <a:cs typeface="Times New Roman"/>
                <a:sym typeface="Times New Roman"/>
              </a:rPr>
              <a:t>ANJUMAN COLLEGE OF ENGINEERING </a:t>
            </a:r>
            <a:br>
              <a:rPr kumimoji="0" lang="en-US" sz="6000" b="1" i="0" u="none" strike="noStrike" kern="0" cap="none" spc="0" normalizeH="0" baseline="0" noProof="0" dirty="0" smtClean="0">
                <a:ln>
                  <a:noFill/>
                </a:ln>
                <a:solidFill>
                  <a:schemeClr val="accent6">
                    <a:lumMod val="60000"/>
                    <a:lumOff val="40000"/>
                  </a:schemeClr>
                </a:solidFill>
                <a:effectLst/>
                <a:uLnTx/>
                <a:uFillTx/>
                <a:latin typeface="Times New Roman"/>
                <a:ea typeface="Times New Roman"/>
                <a:cs typeface="Times New Roman"/>
                <a:sym typeface="Times New Roman"/>
              </a:rPr>
            </a:br>
            <a:r>
              <a:rPr kumimoji="0" lang="en-US" sz="6000" b="1" i="0" u="none" strike="noStrike" kern="0" cap="none" spc="0" normalizeH="0" baseline="0" noProof="0" dirty="0" smtClean="0">
                <a:ln>
                  <a:noFill/>
                </a:ln>
                <a:solidFill>
                  <a:schemeClr val="accent6">
                    <a:lumMod val="60000"/>
                    <a:lumOff val="40000"/>
                  </a:schemeClr>
                </a:solidFill>
                <a:effectLst/>
                <a:uLnTx/>
                <a:uFillTx/>
                <a:latin typeface="Times New Roman"/>
                <a:ea typeface="Times New Roman"/>
                <a:cs typeface="Times New Roman"/>
                <a:sym typeface="Times New Roman"/>
              </a:rPr>
              <a:t>&amp; </a:t>
            </a:r>
          </a:p>
          <a:p>
            <a:pPr marL="0" marR="0" lvl="0" indent="0" algn="ctr" defTabSz="914400" rtl="0" eaLnBrk="1" fontAlgn="auto" latinLnBrk="0" hangingPunct="1">
              <a:lnSpc>
                <a:spcPct val="115000"/>
              </a:lnSpc>
              <a:spcBef>
                <a:spcPts val="0"/>
              </a:spcBef>
              <a:spcAft>
                <a:spcPts val="0"/>
              </a:spcAft>
              <a:buClr>
                <a:schemeClr val="lt1"/>
              </a:buClr>
              <a:buSzPts val="3600"/>
              <a:buFont typeface="Maven Pro"/>
              <a:buNone/>
              <a:tabLst/>
              <a:defRPr/>
            </a:pPr>
            <a:r>
              <a:rPr kumimoji="0" lang="en-US" sz="6000" b="1" i="0" u="none" strike="noStrike" kern="0" cap="none" spc="0" normalizeH="0" baseline="0" noProof="0" dirty="0" smtClean="0">
                <a:ln>
                  <a:noFill/>
                </a:ln>
                <a:solidFill>
                  <a:schemeClr val="accent6">
                    <a:lumMod val="60000"/>
                    <a:lumOff val="40000"/>
                  </a:schemeClr>
                </a:solidFill>
                <a:effectLst/>
                <a:uLnTx/>
                <a:uFillTx/>
                <a:latin typeface="Times New Roman"/>
                <a:ea typeface="Times New Roman"/>
                <a:cs typeface="Times New Roman"/>
                <a:sym typeface="Times New Roman"/>
              </a:rPr>
              <a:t>TECHNOLOGY</a:t>
            </a:r>
          </a:p>
          <a:p>
            <a:pPr marL="0" marR="0" lvl="0" indent="0" algn="ctr" defTabSz="914400" rtl="0" eaLnBrk="1" fontAlgn="auto" latinLnBrk="0" hangingPunct="1">
              <a:lnSpc>
                <a:spcPct val="100000"/>
              </a:lnSpc>
              <a:spcBef>
                <a:spcPts val="0"/>
              </a:spcBef>
              <a:spcAft>
                <a:spcPts val="0"/>
              </a:spcAft>
              <a:buClr>
                <a:schemeClr val="lt1"/>
              </a:buClr>
              <a:buSzPts val="3600"/>
              <a:buFont typeface="Maven Pro"/>
              <a:buNone/>
              <a:tabLst/>
              <a:defRPr/>
            </a:pPr>
            <a:endParaRPr kumimoji="0" lang="en-US" sz="5100" b="1" i="0" u="none" strike="noStrike" kern="0" cap="none" spc="0" normalizeH="0" baseline="0" noProof="0" dirty="0">
              <a:ln>
                <a:noFill/>
              </a:ln>
              <a:solidFill>
                <a:schemeClr val="accent6">
                  <a:lumMod val="60000"/>
                  <a:lumOff val="40000"/>
                </a:schemeClr>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descr="Closeup from the side of a hand pushing a knob on an audio mixer"/>
          <p:cNvPicPr preferRelativeResize="0"/>
          <p:nvPr/>
        </p:nvPicPr>
        <p:blipFill rotWithShape="1">
          <a:blip r:embed="rId3">
            <a:alphaModFix/>
          </a:blip>
          <a:srcRect l="7506" r="42247" b="15419"/>
          <a:stretch/>
        </p:blipFill>
        <p:spPr>
          <a:xfrm>
            <a:off x="-9150" y="-150"/>
            <a:ext cx="3031624" cy="5143651"/>
          </a:xfrm>
          <a:prstGeom prst="rect">
            <a:avLst/>
          </a:prstGeom>
          <a:noFill/>
          <a:ln>
            <a:noFill/>
          </a:ln>
        </p:spPr>
      </p:pic>
      <p:sp>
        <p:nvSpPr>
          <p:cNvPr id="332" name="Shape 332"/>
          <p:cNvSpPr txBox="1">
            <a:spLocks noGrp="1"/>
          </p:cNvSpPr>
          <p:nvPr>
            <p:ph type="title"/>
          </p:nvPr>
        </p:nvSpPr>
        <p:spPr>
          <a:xfrm>
            <a:off x="-9150" y="0"/>
            <a:ext cx="30315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000" dirty="0" smtClean="0">
                <a:solidFill>
                  <a:srgbClr val="D5A6BD"/>
                </a:solidFill>
                <a:latin typeface="Arial"/>
                <a:ea typeface="Times New Roman"/>
                <a:cs typeface="Arial"/>
                <a:sym typeface="Arial"/>
              </a:rPr>
              <a:t>GD ETIQUETTE</a:t>
            </a:r>
            <a:endParaRPr sz="3800">
              <a:solidFill>
                <a:srgbClr val="D5A6BD"/>
              </a:solidFill>
              <a:latin typeface="Times New Roman"/>
              <a:ea typeface="Times New Roman"/>
              <a:cs typeface="Times New Roman"/>
              <a:sym typeface="Times New Roman"/>
            </a:endParaRPr>
          </a:p>
        </p:txBody>
      </p:sp>
      <p:sp>
        <p:nvSpPr>
          <p:cNvPr id="333" name="Shape 333"/>
          <p:cNvSpPr txBox="1"/>
          <p:nvPr/>
        </p:nvSpPr>
        <p:spPr>
          <a:xfrm>
            <a:off x="3168300" y="92800"/>
            <a:ext cx="5846100" cy="49182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Clr>
                <a:srgbClr val="1C4587"/>
              </a:buClr>
              <a:buSzPts val="2400"/>
            </a:pPr>
            <a:r>
              <a:rPr lang="en-US" sz="3600" b="1" i="1" dirty="0" smtClean="0">
                <a:solidFill>
                  <a:srgbClr val="00B050"/>
                </a:solidFill>
                <a:latin typeface="Times New Roman" pitchFamily="18" charset="0"/>
                <a:cs typeface="Times New Roman" pitchFamily="18" charset="0"/>
              </a:rPr>
              <a:t>Dos:</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Be an active listener.</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Be natural as possible.</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Speak clearly.</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Be precise and relevant.</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Give others a chance to speak.</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Be polite.</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Be alert.</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Be assertive.</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Watch your body language.</a:t>
            </a:r>
          </a:p>
          <a:p>
            <a:pPr marL="533400" lvl="0" indent="-457200" rtl="0">
              <a:spcBef>
                <a:spcPts val="0"/>
              </a:spcBef>
              <a:spcAft>
                <a:spcPts val="0"/>
              </a:spcAft>
              <a:buClr>
                <a:srgbClr val="1C4587"/>
              </a:buClr>
              <a:buSzPts val="2400"/>
            </a:pPr>
            <a:endParaRPr lang="en-US" sz="2400" b="1" i="1" dirty="0" smtClean="0">
              <a:solidFill>
                <a:srgbClr val="1C4587"/>
              </a:solidFill>
            </a:endParaRPr>
          </a:p>
          <a:p>
            <a:pPr marL="533400" lvl="0" indent="-457200" rtl="0">
              <a:spcBef>
                <a:spcPts val="0"/>
              </a:spcBef>
              <a:spcAft>
                <a:spcPts val="0"/>
              </a:spcAft>
              <a:buClr>
                <a:srgbClr val="1C4587"/>
              </a:buClr>
              <a:buSzPts val="2400"/>
              <a:buFont typeface="+mj-lt"/>
              <a:buAutoNum type="arabicPeriod"/>
            </a:pPr>
            <a:endParaRPr lang="en-US" sz="2400" b="1" i="1" dirty="0" smtClean="0">
              <a:solidFill>
                <a:srgbClr val="1C4587"/>
              </a:solidFill>
            </a:endParaRPr>
          </a:p>
          <a:p>
            <a:pPr marL="533400" lvl="0" indent="-457200" rtl="0">
              <a:spcBef>
                <a:spcPts val="0"/>
              </a:spcBef>
              <a:spcAft>
                <a:spcPts val="0"/>
              </a:spcAft>
              <a:buClr>
                <a:srgbClr val="1C4587"/>
              </a:buClr>
              <a:buSzPts val="2400"/>
              <a:buFont typeface="+mj-lt"/>
              <a:buAutoNum type="arabicPeriod"/>
            </a:pPr>
            <a:endParaRPr sz="2400" b="1" i="1">
              <a:solidFill>
                <a:srgbClr val="1C4587"/>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descr="Closeup from the side of a hand pushing a knob on an audio mixer"/>
          <p:cNvPicPr preferRelativeResize="0"/>
          <p:nvPr/>
        </p:nvPicPr>
        <p:blipFill rotWithShape="1">
          <a:blip r:embed="rId3">
            <a:alphaModFix/>
          </a:blip>
          <a:srcRect l="7506" r="42247" b="15419"/>
          <a:stretch/>
        </p:blipFill>
        <p:spPr>
          <a:xfrm>
            <a:off x="-9150" y="-150"/>
            <a:ext cx="3031624" cy="5143651"/>
          </a:xfrm>
          <a:prstGeom prst="rect">
            <a:avLst/>
          </a:prstGeom>
          <a:noFill/>
          <a:ln>
            <a:noFill/>
          </a:ln>
        </p:spPr>
      </p:pic>
      <p:sp>
        <p:nvSpPr>
          <p:cNvPr id="332" name="Shape 332"/>
          <p:cNvSpPr txBox="1">
            <a:spLocks noGrp="1"/>
          </p:cNvSpPr>
          <p:nvPr>
            <p:ph type="title"/>
          </p:nvPr>
        </p:nvSpPr>
        <p:spPr>
          <a:xfrm>
            <a:off x="-9150" y="0"/>
            <a:ext cx="3031500"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000" dirty="0" smtClean="0">
                <a:solidFill>
                  <a:srgbClr val="D5A6BD"/>
                </a:solidFill>
                <a:latin typeface="Arial"/>
                <a:ea typeface="Times New Roman"/>
                <a:cs typeface="Arial"/>
                <a:sym typeface="Arial"/>
              </a:rPr>
              <a:t>GD ETIQUETTE</a:t>
            </a:r>
            <a:endParaRPr sz="3800">
              <a:solidFill>
                <a:srgbClr val="D5A6BD"/>
              </a:solidFill>
              <a:latin typeface="Times New Roman"/>
              <a:ea typeface="Times New Roman"/>
              <a:cs typeface="Times New Roman"/>
              <a:sym typeface="Times New Roman"/>
            </a:endParaRPr>
          </a:p>
        </p:txBody>
      </p:sp>
      <p:sp>
        <p:nvSpPr>
          <p:cNvPr id="333" name="Shape 333"/>
          <p:cNvSpPr txBox="1"/>
          <p:nvPr/>
        </p:nvSpPr>
        <p:spPr>
          <a:xfrm>
            <a:off x="3168300" y="92800"/>
            <a:ext cx="5846100" cy="4918200"/>
          </a:xfrm>
          <a:prstGeom prst="rect">
            <a:avLst/>
          </a:prstGeom>
          <a:noFill/>
          <a:ln>
            <a:noFill/>
          </a:ln>
        </p:spPr>
        <p:txBody>
          <a:bodyPr spcFirstLastPara="1" wrap="square" lIns="91425" tIns="91425" rIns="91425" bIns="91425" anchor="ctr" anchorCtr="0">
            <a:noAutofit/>
          </a:bodyPr>
          <a:lstStyle/>
          <a:p>
            <a:pPr marL="457200" lvl="0" indent="-381000" rtl="0">
              <a:spcBef>
                <a:spcPts val="0"/>
              </a:spcBef>
              <a:spcAft>
                <a:spcPts val="0"/>
              </a:spcAft>
              <a:buClr>
                <a:srgbClr val="1C4587"/>
              </a:buClr>
              <a:buSzPts val="2400"/>
            </a:pPr>
            <a:endParaRPr lang="en-US" sz="2400" b="1" i="1" dirty="0" smtClean="0">
              <a:solidFill>
                <a:srgbClr val="1C4587"/>
              </a:solidFill>
            </a:endParaRPr>
          </a:p>
          <a:p>
            <a:pPr marL="457200" lvl="0" indent="-381000" rtl="0">
              <a:spcBef>
                <a:spcPts val="0"/>
              </a:spcBef>
              <a:spcAft>
                <a:spcPts val="0"/>
              </a:spcAft>
              <a:buClr>
                <a:srgbClr val="1C4587"/>
              </a:buClr>
              <a:buSzPts val="2400"/>
            </a:pPr>
            <a:endParaRPr lang="en-US" sz="2400" b="1" i="1" dirty="0" smtClean="0">
              <a:solidFill>
                <a:srgbClr val="1C4587"/>
              </a:solidFill>
            </a:endParaRPr>
          </a:p>
          <a:p>
            <a:pPr marL="457200" lvl="0" indent="-381000" rtl="0">
              <a:spcBef>
                <a:spcPts val="0"/>
              </a:spcBef>
              <a:spcAft>
                <a:spcPts val="0"/>
              </a:spcAft>
              <a:buClr>
                <a:srgbClr val="1C4587"/>
              </a:buClr>
              <a:buSzPts val="2400"/>
            </a:pPr>
            <a:endParaRPr lang="en-US" sz="2400" b="1" i="1" dirty="0" smtClean="0">
              <a:solidFill>
                <a:srgbClr val="1C4587"/>
              </a:solidFill>
            </a:endParaRPr>
          </a:p>
          <a:p>
            <a:pPr marL="457200" lvl="0" indent="-381000" rtl="0">
              <a:spcBef>
                <a:spcPts val="0"/>
              </a:spcBef>
              <a:spcAft>
                <a:spcPts val="0"/>
              </a:spcAft>
              <a:buClr>
                <a:srgbClr val="1C4587"/>
              </a:buClr>
              <a:buSzPts val="2400"/>
            </a:pPr>
            <a:r>
              <a:rPr lang="en-US" sz="3600" b="1" i="1" dirty="0" smtClean="0">
                <a:solidFill>
                  <a:srgbClr val="FF0000"/>
                </a:solidFill>
                <a:latin typeface="Times New Roman" pitchFamily="18" charset="0"/>
                <a:cs typeface="Times New Roman" pitchFamily="18" charset="0"/>
              </a:rPr>
              <a:t>Don’ts:</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Never loose your temper.</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Never be aggressive.</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try to dominate.</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interrupt.</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get personal.</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be restless.</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be rude.</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make fun of others.</a:t>
            </a:r>
          </a:p>
          <a:p>
            <a:pPr marL="533400" lvl="0" indent="-457200" rtl="0">
              <a:spcBef>
                <a:spcPts val="0"/>
              </a:spcBef>
              <a:spcAft>
                <a:spcPts val="0"/>
              </a:spcAft>
              <a:buClr>
                <a:srgbClr val="1C4587"/>
              </a:buClr>
              <a:buSzPts val="2400"/>
              <a:buFont typeface="+mj-lt"/>
              <a:buAutoNum type="arabicPeriod"/>
            </a:pPr>
            <a:r>
              <a:rPr lang="en-US" sz="2400" b="1" i="1" dirty="0" smtClean="0">
                <a:solidFill>
                  <a:srgbClr val="1C4587"/>
                </a:solidFill>
              </a:rPr>
              <a:t>Don’t engage yourself in sub group conversation.</a:t>
            </a:r>
          </a:p>
          <a:p>
            <a:pPr marL="533400" lvl="0" indent="-457200" rtl="0">
              <a:spcBef>
                <a:spcPts val="0"/>
              </a:spcBef>
              <a:spcAft>
                <a:spcPts val="0"/>
              </a:spcAft>
              <a:buClr>
                <a:srgbClr val="1C4587"/>
              </a:buClr>
              <a:buSzPts val="2400"/>
              <a:buFont typeface="+mj-lt"/>
              <a:buAutoNum type="arabicPeriod"/>
            </a:pPr>
            <a:endParaRPr lang="en-US" sz="2400" b="1" i="1" dirty="0" smtClean="0">
              <a:solidFill>
                <a:srgbClr val="1C4587"/>
              </a:solidFill>
            </a:endParaRPr>
          </a:p>
          <a:p>
            <a:pPr marL="533400" lvl="0" indent="-457200" rtl="0">
              <a:spcBef>
                <a:spcPts val="0"/>
              </a:spcBef>
              <a:spcAft>
                <a:spcPts val="0"/>
              </a:spcAft>
              <a:buClr>
                <a:srgbClr val="1C4587"/>
              </a:buClr>
              <a:buSzPts val="2400"/>
            </a:pPr>
            <a:endParaRPr lang="en-US" sz="2400" b="1" i="1" dirty="0" smtClean="0">
              <a:solidFill>
                <a:srgbClr val="1C4587"/>
              </a:solidFill>
            </a:endParaRPr>
          </a:p>
          <a:p>
            <a:pPr marL="533400" lvl="0" indent="-457200" rtl="0">
              <a:spcBef>
                <a:spcPts val="0"/>
              </a:spcBef>
              <a:spcAft>
                <a:spcPts val="0"/>
              </a:spcAft>
              <a:buClr>
                <a:srgbClr val="1C4587"/>
              </a:buClr>
              <a:buSzPts val="2400"/>
              <a:buFont typeface="+mj-lt"/>
              <a:buAutoNum type="arabicPeriod"/>
            </a:pPr>
            <a:endParaRPr lang="en-US" sz="2400" b="1" i="1" dirty="0" smtClean="0">
              <a:solidFill>
                <a:srgbClr val="1C4587"/>
              </a:solidFill>
            </a:endParaRPr>
          </a:p>
          <a:p>
            <a:pPr marL="533400" lvl="0" indent="-457200" rtl="0">
              <a:spcBef>
                <a:spcPts val="0"/>
              </a:spcBef>
              <a:spcAft>
                <a:spcPts val="0"/>
              </a:spcAft>
              <a:buClr>
                <a:srgbClr val="1C4587"/>
              </a:buClr>
              <a:buSzPts val="2400"/>
              <a:buFont typeface="+mj-lt"/>
              <a:buAutoNum type="arabicPeriod"/>
            </a:pPr>
            <a:endParaRPr sz="2400" b="1" i="1">
              <a:solidFill>
                <a:srgbClr val="1C458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289" name="Shape 289"/>
          <p:cNvSpPr txBox="1">
            <a:spLocks noGrp="1"/>
          </p:cNvSpPr>
          <p:nvPr>
            <p:ph type="title"/>
          </p:nvPr>
        </p:nvSpPr>
        <p:spPr>
          <a:xfrm>
            <a:off x="0" y="0"/>
            <a:ext cx="914400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4400">
              <a:solidFill>
                <a:srgbClr val="D5A6BD"/>
              </a:solidFill>
            </a:endParaRPr>
          </a:p>
          <a:p>
            <a:pPr marL="0" lvl="0" indent="0" algn="ctr" rtl="0">
              <a:spcBef>
                <a:spcPts val="0"/>
              </a:spcBef>
              <a:spcAft>
                <a:spcPts val="0"/>
              </a:spcAft>
              <a:buNone/>
            </a:pPr>
            <a:endParaRPr sz="4400">
              <a:solidFill>
                <a:srgbClr val="D5A6BD"/>
              </a:solidFill>
            </a:endParaRPr>
          </a:p>
          <a:p>
            <a:pPr marL="0" lvl="0" indent="0" rtl="0">
              <a:spcBef>
                <a:spcPts val="0"/>
              </a:spcBef>
              <a:spcAft>
                <a:spcPts val="0"/>
              </a:spcAft>
              <a:buNone/>
            </a:pPr>
            <a:r>
              <a:rPr lang="en-US" sz="4400" dirty="0" smtClean="0">
                <a:solidFill>
                  <a:srgbClr val="D5A6BD"/>
                </a:solidFill>
              </a:rPr>
              <a:t>	</a:t>
            </a:r>
            <a:r>
              <a:rPr lang="en-US" sz="4000" dirty="0" smtClean="0">
                <a:solidFill>
                  <a:schemeClr val="accent6">
                    <a:lumMod val="40000"/>
                    <a:lumOff val="60000"/>
                  </a:schemeClr>
                </a:solidFill>
              </a:rPr>
              <a:t>POINTS TO REMEMBER</a:t>
            </a:r>
            <a:r>
              <a:rPr lang="en-US" sz="4400" dirty="0" smtClean="0">
                <a:solidFill>
                  <a:srgbClr val="D5A6BD"/>
                </a:solidFill>
              </a:rPr>
              <a:t/>
            </a:r>
            <a:br>
              <a:rPr lang="en-US" sz="4400" dirty="0" smtClean="0">
                <a:solidFill>
                  <a:srgbClr val="D5A6BD"/>
                </a:solidFill>
              </a:rPr>
            </a:br>
            <a:r>
              <a:rPr lang="en-US" sz="2400" i="1" dirty="0" smtClean="0">
                <a:solidFill>
                  <a:srgbClr val="00B050"/>
                </a:solidFill>
                <a:latin typeface="Times New Roman" pitchFamily="18" charset="0"/>
                <a:cs typeface="Times New Roman" pitchFamily="18" charset="0"/>
              </a:rPr>
              <a:t>1. Group discussion is one of the most important activity of an organization.</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2. Group discussion has many advantages.</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3. Knowledge is strength.</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4. Power to convince effectively makes you stand out.</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5. It is good to initiate but if you are not sure about the       </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topic, let others start.</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6. Slang should be avoided.</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7. Language should be simple, direct and </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straight forward.</a:t>
            </a:r>
            <a:br>
              <a:rPr lang="en-US" sz="2400" i="1" dirty="0" smtClean="0">
                <a:solidFill>
                  <a:srgbClr val="00B050"/>
                </a:solidFill>
                <a:latin typeface="Times New Roman" pitchFamily="18" charset="0"/>
                <a:cs typeface="Times New Roman" pitchFamily="18" charset="0"/>
              </a:rPr>
            </a:br>
            <a:r>
              <a:rPr lang="en-US" sz="2400" i="1" dirty="0" smtClean="0">
                <a:solidFill>
                  <a:srgbClr val="00B050"/>
                </a:solidFill>
                <a:latin typeface="Times New Roman" pitchFamily="18" charset="0"/>
                <a:cs typeface="Times New Roman" pitchFamily="18" charset="0"/>
              </a:rPr>
              <a:t>8. Communicate with each and every participant.</a:t>
            </a:r>
            <a:r>
              <a:rPr lang="en-US" sz="1800" i="1" dirty="0" smtClean="0">
                <a:solidFill>
                  <a:srgbClr val="00B050"/>
                </a:solidFill>
              </a:rPr>
              <a:t/>
            </a:r>
            <a:br>
              <a:rPr lang="en-US" sz="1800" i="1" dirty="0" smtClean="0">
                <a:solidFill>
                  <a:srgbClr val="00B050"/>
                </a:solidFill>
              </a:rPr>
            </a:br>
            <a:r>
              <a:rPr lang="en-US" sz="2000" dirty="0" smtClean="0">
                <a:solidFill>
                  <a:srgbClr val="D5A6BD"/>
                </a:solidFill>
              </a:rPr>
              <a:t/>
            </a:r>
            <a:br>
              <a:rPr lang="en-US" sz="2000" dirty="0" smtClean="0">
                <a:solidFill>
                  <a:srgbClr val="D5A6BD"/>
                </a:solidFill>
              </a:rPr>
            </a:br>
            <a:r>
              <a:rPr lang="en-US" sz="2800" b="0" i="1" dirty="0" smtClean="0">
                <a:solidFill>
                  <a:srgbClr val="93C47D"/>
                </a:solidFill>
                <a:latin typeface="Times New Roman"/>
                <a:ea typeface="Times New Roman"/>
                <a:cs typeface="Times New Roman"/>
                <a:sym typeface="Times New Roman"/>
              </a:rPr>
              <a:t/>
            </a:r>
            <a:br>
              <a:rPr lang="en-US" sz="2800" b="0" i="1" dirty="0" smtClean="0">
                <a:solidFill>
                  <a:srgbClr val="93C47D"/>
                </a:solidFill>
                <a:latin typeface="Times New Roman"/>
                <a:ea typeface="Times New Roman"/>
                <a:cs typeface="Times New Roman"/>
                <a:sym typeface="Times New Roman"/>
              </a:rPr>
            </a:br>
            <a:endParaRPr sz="2800" b="0" i="1">
              <a:solidFill>
                <a:srgbClr val="93C47D"/>
              </a:solidFill>
              <a:latin typeface="Times New Roman"/>
              <a:ea typeface="Times New Roman"/>
              <a:cs typeface="Times New Roman"/>
              <a:sym typeface="Times New Roman"/>
            </a:endParaRPr>
          </a:p>
          <a:p>
            <a:pPr marL="0" lvl="0" indent="0" rtl="0">
              <a:spcBef>
                <a:spcPts val="0"/>
              </a:spcBef>
              <a:spcAft>
                <a:spcPts val="0"/>
              </a:spcAft>
              <a:buNone/>
            </a:pPr>
            <a:endParaRPr sz="4400"/>
          </a:p>
        </p:txBody>
      </p:sp>
      <p:pic>
        <p:nvPicPr>
          <p:cNvPr id="4" name="Picture 6" descr="MCPE01465_0000[1]"/>
          <p:cNvPicPr>
            <a:picLocks noChangeAspect="1" noChangeArrowheads="1"/>
          </p:cNvPicPr>
          <p:nvPr/>
        </p:nvPicPr>
        <p:blipFill>
          <a:blip r:embed="rId4"/>
          <a:srcRect/>
          <a:stretch>
            <a:fillRect/>
          </a:stretch>
        </p:blipFill>
        <p:spPr bwMode="auto">
          <a:xfrm>
            <a:off x="6674069" y="2667956"/>
            <a:ext cx="2469931" cy="24755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p:cNvPicPr preferRelativeResize="0"/>
          <p:nvPr/>
        </p:nvPicPr>
        <p:blipFill rotWithShape="1">
          <a:blip r:embed="rId3">
            <a:alphaModFix/>
          </a:blip>
          <a:srcRect l="7783"/>
          <a:stretch/>
        </p:blipFill>
        <p:spPr>
          <a:xfrm>
            <a:off x="0" y="0"/>
            <a:ext cx="9144000" cy="5143500"/>
          </a:xfrm>
          <a:prstGeom prst="rect">
            <a:avLst/>
          </a:prstGeom>
          <a:noFill/>
          <a:ln>
            <a:noFill/>
          </a:ln>
        </p:spPr>
      </p:pic>
      <p:sp>
        <p:nvSpPr>
          <p:cNvPr id="6" name="Rectangle 5"/>
          <p:cNvSpPr/>
          <p:nvPr/>
        </p:nvSpPr>
        <p:spPr>
          <a:xfrm>
            <a:off x="157655" y="639153"/>
            <a:ext cx="8628993" cy="1569660"/>
          </a:xfrm>
          <a:prstGeom prst="rect">
            <a:avLst/>
          </a:prstGeom>
          <a:noFill/>
        </p:spPr>
        <p:txBody>
          <a:bodyPr wrap="square" lIns="91440" tIns="45720" rIns="91440" bIns="45720">
            <a:spAutoFit/>
          </a:bodyPr>
          <a:lstStyle/>
          <a:p>
            <a:pPr algn="ctr"/>
            <a:r>
              <a:rPr lang="en-US" sz="9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387365" y="2596057"/>
            <a:ext cx="5570483" cy="2246769"/>
          </a:xfrm>
          <a:prstGeom prst="rect">
            <a:avLst/>
          </a:prstGeom>
          <a:noFill/>
        </p:spPr>
        <p:txBody>
          <a:bodyPr wrap="square" rtlCol="0">
            <a:spAutoFit/>
          </a:bodyPr>
          <a:lstStyle/>
          <a:p>
            <a:pPr algn="ctr"/>
            <a:r>
              <a:rPr lang="en-US" sz="2800" b="1" i="1" dirty="0" smtClean="0">
                <a:solidFill>
                  <a:schemeClr val="accent3"/>
                </a:solidFill>
                <a:latin typeface="Times New Roman" pitchFamily="18" charset="0"/>
                <a:cs typeface="Times New Roman" pitchFamily="18" charset="0"/>
              </a:rPr>
              <a:t>Dr. NUZHAT RIZVI</a:t>
            </a:r>
          </a:p>
          <a:p>
            <a:pPr algn="ctr"/>
            <a:r>
              <a:rPr lang="en-US" sz="2800" b="1" i="1" dirty="0" smtClean="0">
                <a:solidFill>
                  <a:schemeClr val="accent3"/>
                </a:solidFill>
                <a:latin typeface="Times New Roman" pitchFamily="18" charset="0"/>
                <a:cs typeface="Times New Roman" pitchFamily="18" charset="0"/>
              </a:rPr>
              <a:t>ASSISTANT PROFESSOR</a:t>
            </a:r>
          </a:p>
          <a:p>
            <a:pPr algn="ctr"/>
            <a:r>
              <a:rPr lang="en-US" sz="2800" b="1" i="1" dirty="0" smtClean="0">
                <a:solidFill>
                  <a:schemeClr val="accent3"/>
                </a:solidFill>
                <a:latin typeface="Times New Roman" pitchFamily="18" charset="0"/>
                <a:cs typeface="Times New Roman" pitchFamily="18" charset="0"/>
              </a:rPr>
              <a:t>DEPARTMENT OF SCIENCE AND HUMANITIES</a:t>
            </a:r>
          </a:p>
          <a:p>
            <a:pPr algn="ctr"/>
            <a:r>
              <a:rPr lang="en-US" sz="2800" b="1" i="1" dirty="0" smtClean="0">
                <a:solidFill>
                  <a:schemeClr val="accent3"/>
                </a:solidFill>
                <a:latin typeface="Times New Roman" pitchFamily="18" charset="0"/>
                <a:cs typeface="Times New Roman" pitchFamily="18" charset="0"/>
              </a:rPr>
              <a:t>ACET</a:t>
            </a:r>
            <a:endParaRPr lang="en-US" sz="2400" b="1" i="1" dirty="0">
              <a:solidFill>
                <a:schemeClr val="accent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4" name="Shape 294"/>
          <p:cNvSpPr txBox="1">
            <a:spLocks/>
          </p:cNvSpPr>
          <p:nvPr/>
        </p:nvSpPr>
        <p:spPr>
          <a:xfrm>
            <a:off x="469500" y="172325"/>
            <a:ext cx="8674500" cy="4865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15000"/>
              </a:lnSpc>
              <a:spcBef>
                <a:spcPts val="0"/>
              </a:spcBef>
              <a:spcAft>
                <a:spcPts val="0"/>
              </a:spcAft>
              <a:buClr>
                <a:schemeClr val="lt1"/>
              </a:buClr>
              <a:buSzPts val="3600"/>
              <a:buFont typeface="Maven Pro"/>
              <a:buNone/>
              <a:tabLst/>
              <a:defRPr/>
            </a:pPr>
            <a:r>
              <a:rPr kumimoji="0" lang="en-US" sz="6600" b="0" i="0" u="none" strike="noStrike" kern="0" cap="none" spc="0" normalizeH="0" baseline="0" noProof="0" dirty="0" smtClean="0">
                <a:ln>
                  <a:noFill/>
                </a:ln>
                <a:solidFill>
                  <a:schemeClr val="accent6">
                    <a:lumMod val="20000"/>
                    <a:lumOff val="80000"/>
                  </a:schemeClr>
                </a:solidFill>
                <a:effectLst/>
                <a:uLnTx/>
                <a:uFillTx/>
                <a:latin typeface="Times New Roman"/>
                <a:ea typeface="Times New Roman"/>
                <a:cs typeface="Times New Roman"/>
                <a:sym typeface="Times New Roman"/>
              </a:rPr>
              <a:t>DEPARTMENT OF SCIENCE AND </a:t>
            </a:r>
          </a:p>
          <a:p>
            <a:pPr marL="0" marR="0" lvl="0" indent="0" algn="ctr" defTabSz="914400" rtl="0" eaLnBrk="1" fontAlgn="auto" latinLnBrk="0" hangingPunct="1">
              <a:lnSpc>
                <a:spcPct val="115000"/>
              </a:lnSpc>
              <a:spcBef>
                <a:spcPts val="0"/>
              </a:spcBef>
              <a:spcAft>
                <a:spcPts val="0"/>
              </a:spcAft>
              <a:buClr>
                <a:schemeClr val="lt1"/>
              </a:buClr>
              <a:buSzPts val="3600"/>
              <a:buFont typeface="Maven Pro"/>
              <a:buNone/>
              <a:tabLst/>
              <a:defRPr/>
            </a:pPr>
            <a:r>
              <a:rPr kumimoji="0" lang="en-US" sz="6600" b="0" i="0" u="none" strike="noStrike" kern="0" cap="none" spc="0" normalizeH="0" baseline="0" noProof="0" dirty="0" smtClean="0">
                <a:ln>
                  <a:noFill/>
                </a:ln>
                <a:solidFill>
                  <a:schemeClr val="accent6">
                    <a:lumMod val="20000"/>
                    <a:lumOff val="80000"/>
                  </a:schemeClr>
                </a:solidFill>
                <a:effectLst/>
                <a:uLnTx/>
                <a:uFillTx/>
                <a:latin typeface="Times New Roman"/>
                <a:ea typeface="Times New Roman"/>
                <a:cs typeface="Times New Roman"/>
                <a:sym typeface="Times New Roman"/>
              </a:rPr>
              <a:t>HUMANITIES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4" name="Shape 294"/>
          <p:cNvSpPr txBox="1">
            <a:spLocks/>
          </p:cNvSpPr>
          <p:nvPr/>
        </p:nvSpPr>
        <p:spPr>
          <a:xfrm>
            <a:off x="469500" y="172325"/>
            <a:ext cx="8674500" cy="48651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lt1"/>
              </a:buClr>
              <a:buSzPts val="3600"/>
            </a:pPr>
            <a:r>
              <a:rPr lang="en-US" sz="6600" dirty="0" smtClean="0">
                <a:solidFill>
                  <a:schemeClr val="accent6">
                    <a:lumMod val="40000"/>
                    <a:lumOff val="60000"/>
                  </a:schemeClr>
                </a:solidFill>
                <a:latin typeface="Times New Roman" pitchFamily="18" charset="0"/>
                <a:cs typeface="Times New Roman" pitchFamily="18" charset="0"/>
              </a:rPr>
              <a:t>SUBJECT : COMMUNICATION SKILLS</a:t>
            </a:r>
            <a:endParaRPr kumimoji="0" lang="en-US" sz="6600" b="0" i="0" u="none" strike="noStrike" kern="0" cap="none" spc="0" normalizeH="0" baseline="0" noProof="0" dirty="0" smtClean="0">
              <a:ln>
                <a:noFill/>
              </a:ln>
              <a:solidFill>
                <a:schemeClr val="accent6">
                  <a:lumMod val="40000"/>
                  <a:lumOff val="60000"/>
                </a:schemeClr>
              </a:solidFill>
              <a:effectLst/>
              <a:uLnTx/>
              <a:uFillTx/>
              <a:latin typeface="Times New Roman" pitchFamily="18" charset="0"/>
              <a:ea typeface="Times New Roman"/>
              <a:cs typeface="Times New Roman" pitchFamily="18" charset="0"/>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4" name="Shape 294"/>
          <p:cNvSpPr txBox="1">
            <a:spLocks/>
          </p:cNvSpPr>
          <p:nvPr/>
        </p:nvSpPr>
        <p:spPr>
          <a:xfrm>
            <a:off x="469500" y="172325"/>
            <a:ext cx="8674500" cy="4865100"/>
          </a:xfrm>
          <a:prstGeom prst="rect">
            <a:avLst/>
          </a:prstGeom>
          <a:noFill/>
          <a:ln>
            <a:noFill/>
          </a:ln>
        </p:spPr>
        <p:txBody>
          <a:bodyPr spcFirstLastPara="1" wrap="square" lIns="91425" tIns="91425" rIns="91425" bIns="91425" anchor="ctr" anchorCtr="0">
            <a:noAutofit/>
          </a:bodyPr>
          <a:lstStyle/>
          <a:p>
            <a:pPr lvl="0" algn="ctr">
              <a:lnSpc>
                <a:spcPct val="115000"/>
              </a:lnSpc>
              <a:buClr>
                <a:schemeClr val="lt1"/>
              </a:buClr>
              <a:buSzPts val="3600"/>
            </a:pPr>
            <a:r>
              <a:rPr lang="en-US" sz="6600" dirty="0" smtClean="0">
                <a:solidFill>
                  <a:schemeClr val="accent6">
                    <a:lumMod val="40000"/>
                    <a:lumOff val="60000"/>
                  </a:schemeClr>
                </a:solidFill>
                <a:latin typeface="Times New Roman" pitchFamily="18" charset="0"/>
                <a:cs typeface="Times New Roman" pitchFamily="18" charset="0"/>
              </a:rPr>
              <a:t>GROUP DISCUSSION</a:t>
            </a:r>
          </a:p>
          <a:p>
            <a:pPr lvl="0" algn="ctr">
              <a:lnSpc>
                <a:spcPct val="115000"/>
              </a:lnSpc>
              <a:buClr>
                <a:schemeClr val="lt1"/>
              </a:buClr>
              <a:buSzPts val="3600"/>
            </a:pPr>
            <a:endParaRPr kumimoji="0" lang="en-US" sz="6600" b="0" i="0" u="none" strike="noStrike" kern="0" cap="none" spc="0" normalizeH="0" baseline="0" noProof="0" dirty="0" smtClean="0">
              <a:ln>
                <a:noFill/>
              </a:ln>
              <a:solidFill>
                <a:schemeClr val="accent6">
                  <a:lumMod val="40000"/>
                  <a:lumOff val="60000"/>
                </a:schemeClr>
              </a:solidFill>
              <a:effectLst/>
              <a:uLnTx/>
              <a:uFillTx/>
              <a:latin typeface="Times New Roman" pitchFamily="18" charset="0"/>
              <a:ea typeface="Times New Roman"/>
              <a:cs typeface="Times New Roman" pitchFamily="18" charset="0"/>
              <a:sym typeface="Times New Roman"/>
            </a:endParaRPr>
          </a:p>
          <a:p>
            <a:pPr lvl="0" algn="ctr">
              <a:lnSpc>
                <a:spcPct val="115000"/>
              </a:lnSpc>
              <a:buClr>
                <a:schemeClr val="lt1"/>
              </a:buClr>
              <a:buSzPts val="3600"/>
            </a:pPr>
            <a:endParaRPr lang="en-US" sz="6600" dirty="0" smtClean="0">
              <a:solidFill>
                <a:schemeClr val="accent6">
                  <a:lumMod val="40000"/>
                  <a:lumOff val="60000"/>
                </a:schemeClr>
              </a:solidFill>
              <a:latin typeface="Times New Roman" pitchFamily="18" charset="0"/>
              <a:ea typeface="Times New Roman"/>
              <a:cs typeface="Times New Roman" pitchFamily="18" charset="0"/>
              <a:sym typeface="Times New Roman"/>
            </a:endParaRPr>
          </a:p>
          <a:p>
            <a:pPr lvl="0" algn="ctr">
              <a:lnSpc>
                <a:spcPct val="115000"/>
              </a:lnSpc>
              <a:buClr>
                <a:schemeClr val="lt1"/>
              </a:buClr>
              <a:buSzPts val="3600"/>
            </a:pPr>
            <a:endParaRPr kumimoji="0" lang="en-US" sz="6600" b="0" i="0" u="none" strike="noStrike" kern="0" cap="none" spc="0" normalizeH="0" baseline="0" noProof="0" dirty="0" smtClean="0">
              <a:ln>
                <a:noFill/>
              </a:ln>
              <a:solidFill>
                <a:schemeClr val="accent6">
                  <a:lumMod val="40000"/>
                  <a:lumOff val="60000"/>
                </a:schemeClr>
              </a:solidFill>
              <a:effectLst/>
              <a:uLnTx/>
              <a:uFillTx/>
              <a:latin typeface="Times New Roman" pitchFamily="18" charset="0"/>
              <a:ea typeface="Times New Roman"/>
              <a:cs typeface="Times New Roman" pitchFamily="18" charset="0"/>
              <a:sym typeface="Times New Roman"/>
            </a:endParaRPr>
          </a:p>
        </p:txBody>
      </p:sp>
      <p:pic>
        <p:nvPicPr>
          <p:cNvPr id="5" name="Picture 5" descr="MCj02899530000[1]"/>
          <p:cNvPicPr>
            <a:picLocks noChangeAspect="1" noChangeArrowheads="1"/>
          </p:cNvPicPr>
          <p:nvPr/>
        </p:nvPicPr>
        <p:blipFill>
          <a:blip r:embed="rId4"/>
          <a:srcRect/>
          <a:stretch>
            <a:fillRect/>
          </a:stretch>
        </p:blipFill>
        <p:spPr bwMode="auto">
          <a:xfrm>
            <a:off x="1954906" y="1526548"/>
            <a:ext cx="5644054" cy="35223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283" name="Shape 283"/>
          <p:cNvSpPr txBox="1">
            <a:spLocks noGrp="1"/>
          </p:cNvSpPr>
          <p:nvPr>
            <p:ph type="title"/>
          </p:nvPr>
        </p:nvSpPr>
        <p:spPr>
          <a:xfrm>
            <a:off x="187700" y="114050"/>
            <a:ext cx="8733900" cy="50295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6000" b="0" i="1" dirty="0" smtClean="0">
                <a:solidFill>
                  <a:schemeClr val="accent6">
                    <a:lumMod val="60000"/>
                    <a:lumOff val="40000"/>
                  </a:schemeClr>
                </a:solidFill>
                <a:latin typeface="Times New Roman" pitchFamily="18" charset="0"/>
                <a:cs typeface="Times New Roman" pitchFamily="18" charset="0"/>
              </a:rPr>
              <a:t>Those can’t discuss, argue </a:t>
            </a:r>
            <a:br>
              <a:rPr lang="en" sz="6000" b="0" i="1" dirty="0" smtClean="0">
                <a:solidFill>
                  <a:schemeClr val="accent6">
                    <a:lumMod val="60000"/>
                    <a:lumOff val="40000"/>
                  </a:schemeClr>
                </a:solidFill>
                <a:latin typeface="Times New Roman" pitchFamily="18" charset="0"/>
                <a:cs typeface="Times New Roman" pitchFamily="18" charset="0"/>
              </a:rPr>
            </a:br>
            <a:r>
              <a:rPr lang="en" sz="6000" b="0" i="1" dirty="0" smtClean="0">
                <a:solidFill>
                  <a:schemeClr val="accent6">
                    <a:lumMod val="60000"/>
                    <a:lumOff val="40000"/>
                  </a:schemeClr>
                </a:solidFill>
                <a:latin typeface="Times New Roman" pitchFamily="18" charset="0"/>
                <a:cs typeface="Times New Roman" pitchFamily="18" charset="0"/>
              </a:rPr>
              <a:t>Those can’t argue, quarrel</a:t>
            </a:r>
            <a:br>
              <a:rPr lang="en" sz="6000" b="0" i="1" dirty="0" smtClean="0">
                <a:solidFill>
                  <a:schemeClr val="accent6">
                    <a:lumMod val="60000"/>
                    <a:lumOff val="40000"/>
                  </a:schemeClr>
                </a:solidFill>
                <a:latin typeface="Times New Roman" pitchFamily="18" charset="0"/>
                <a:cs typeface="Times New Roman" pitchFamily="18" charset="0"/>
              </a:rPr>
            </a:br>
            <a:r>
              <a:rPr lang="en" sz="6000" b="0" i="1" dirty="0" smtClean="0">
                <a:solidFill>
                  <a:schemeClr val="accent6">
                    <a:lumMod val="60000"/>
                    <a:lumOff val="40000"/>
                  </a:schemeClr>
                </a:solidFill>
                <a:latin typeface="Times New Roman" pitchFamily="18" charset="0"/>
                <a:cs typeface="Times New Roman" pitchFamily="18" charset="0"/>
              </a:rPr>
              <a:t>Those can’t quarrel, fight</a:t>
            </a:r>
            <a:endParaRPr sz="6000" b="0" i="1">
              <a:solidFill>
                <a:schemeClr val="accent6">
                  <a:lumMod val="60000"/>
                  <a:lumOff val="40000"/>
                </a:schemeClr>
              </a:solidFill>
              <a:latin typeface="Times New Roman" pitchFamily="18" charset="0"/>
              <a:cs typeface="Times New Roman" pitchFamily="18" charset="0"/>
            </a:endParaRPr>
          </a:p>
          <a:p>
            <a:pPr marL="0" lvl="0" indent="0">
              <a:spcBef>
                <a:spcPts val="0"/>
              </a:spcBef>
              <a:spcAft>
                <a:spcPts val="0"/>
              </a:spcAft>
              <a:buNone/>
            </a:pPr>
            <a:endParaRPr sz="480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l="7783"/>
          <a:stretch/>
        </p:blipFill>
        <p:spPr>
          <a:xfrm>
            <a:off x="150" y="0"/>
            <a:ext cx="9144000" cy="5143500"/>
          </a:xfrm>
          <a:prstGeom prst="rect">
            <a:avLst/>
          </a:prstGeom>
          <a:noFill/>
          <a:ln>
            <a:noFill/>
          </a:ln>
        </p:spPr>
      </p:pic>
      <p:sp>
        <p:nvSpPr>
          <p:cNvPr id="289" name="Shape 289"/>
          <p:cNvSpPr txBox="1">
            <a:spLocks noGrp="1"/>
          </p:cNvSpPr>
          <p:nvPr>
            <p:ph type="title"/>
          </p:nvPr>
        </p:nvSpPr>
        <p:spPr>
          <a:xfrm>
            <a:off x="187700" y="114050"/>
            <a:ext cx="8733900" cy="488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4800">
              <a:solidFill>
                <a:srgbClr val="D5A6BD"/>
              </a:solidFill>
            </a:endParaRPr>
          </a:p>
          <a:p>
            <a:pPr marL="0" lvl="0" indent="0" algn="ctr" rtl="0">
              <a:spcBef>
                <a:spcPts val="0"/>
              </a:spcBef>
              <a:spcAft>
                <a:spcPts val="0"/>
              </a:spcAft>
              <a:buNone/>
            </a:pPr>
            <a:endParaRPr sz="4800">
              <a:solidFill>
                <a:srgbClr val="D5A6BD"/>
              </a:solidFill>
            </a:endParaRPr>
          </a:p>
          <a:p>
            <a:pPr marL="0" lvl="0" indent="0" algn="ctr" rtl="0">
              <a:spcBef>
                <a:spcPts val="0"/>
              </a:spcBef>
              <a:spcAft>
                <a:spcPts val="0"/>
              </a:spcAft>
              <a:buNone/>
            </a:pPr>
            <a:r>
              <a:rPr lang="en" sz="4800" dirty="0" smtClean="0">
                <a:solidFill>
                  <a:srgbClr val="D5A6BD"/>
                </a:solidFill>
              </a:rPr>
              <a:t>INTRODUCTION</a:t>
            </a:r>
            <a:endParaRPr sz="4800">
              <a:solidFill>
                <a:srgbClr val="D5A6BD"/>
              </a:solidFill>
            </a:endParaRPr>
          </a:p>
          <a:p>
            <a:pPr lvl="0" algn="ctr">
              <a:lnSpc>
                <a:spcPct val="115000"/>
              </a:lnSpc>
            </a:pPr>
            <a:r>
              <a:rPr lang="en-US" b="0" i="1" dirty="0" smtClean="0">
                <a:solidFill>
                  <a:srgbClr val="93C47D"/>
                </a:solidFill>
                <a:latin typeface="Times New Roman"/>
                <a:ea typeface="Times New Roman"/>
                <a:cs typeface="Times New Roman"/>
                <a:sym typeface="Times New Roman"/>
              </a:rPr>
              <a:t>1. Study reveals that, Employees working in a organization spend around 50% of time in groups.</a:t>
            </a:r>
            <a:br>
              <a:rPr lang="en-US" b="0" i="1" dirty="0" smtClean="0">
                <a:solidFill>
                  <a:srgbClr val="93C47D"/>
                </a:solidFill>
                <a:latin typeface="Times New Roman"/>
                <a:ea typeface="Times New Roman"/>
                <a:cs typeface="Times New Roman"/>
                <a:sym typeface="Times New Roman"/>
              </a:rPr>
            </a:br>
            <a:r>
              <a:rPr lang="en-US" b="0" i="1" dirty="0" smtClean="0">
                <a:solidFill>
                  <a:srgbClr val="93C47D"/>
                </a:solidFill>
                <a:latin typeface="Times New Roman"/>
                <a:ea typeface="Times New Roman"/>
                <a:cs typeface="Times New Roman"/>
                <a:sym typeface="Times New Roman"/>
              </a:rPr>
              <a:t>2. Ability to work in team has become more important. </a:t>
            </a:r>
            <a:r>
              <a:rPr lang="en-US" sz="3200" b="0" i="1" dirty="0" smtClean="0">
                <a:solidFill>
                  <a:srgbClr val="93C47D"/>
                </a:solidFill>
                <a:latin typeface="Times New Roman"/>
                <a:ea typeface="Times New Roman"/>
                <a:cs typeface="Times New Roman"/>
                <a:sym typeface="Times New Roman"/>
              </a:rPr>
              <a:t/>
            </a:r>
            <a:br>
              <a:rPr lang="en-US" sz="3200" b="0" i="1" dirty="0" smtClean="0">
                <a:solidFill>
                  <a:srgbClr val="93C47D"/>
                </a:solidFill>
                <a:latin typeface="Times New Roman"/>
                <a:ea typeface="Times New Roman"/>
                <a:cs typeface="Times New Roman"/>
                <a:sym typeface="Times New Roman"/>
              </a:rPr>
            </a:br>
            <a:r>
              <a:rPr lang="en-US" sz="3200" b="0" i="1" dirty="0" smtClean="0">
                <a:solidFill>
                  <a:srgbClr val="93C47D"/>
                </a:solidFill>
                <a:latin typeface="Times New Roman"/>
                <a:ea typeface="Times New Roman"/>
                <a:cs typeface="Times New Roman"/>
                <a:sym typeface="Times New Roman"/>
              </a:rPr>
              <a:t/>
            </a:r>
            <a:br>
              <a:rPr lang="en-US" sz="3200" b="0" i="1" dirty="0" smtClean="0">
                <a:solidFill>
                  <a:srgbClr val="93C47D"/>
                </a:solidFill>
                <a:latin typeface="Times New Roman"/>
                <a:ea typeface="Times New Roman"/>
                <a:cs typeface="Times New Roman"/>
                <a:sym typeface="Times New Roman"/>
              </a:rPr>
            </a:br>
            <a:endParaRPr sz="3200" b="0" i="1">
              <a:solidFill>
                <a:srgbClr val="93C47D"/>
              </a:solidFill>
              <a:latin typeface="Times New Roman"/>
              <a:ea typeface="Times New Roman"/>
              <a:cs typeface="Times New Roman"/>
              <a:sym typeface="Times New Roman"/>
            </a:endParaRPr>
          </a:p>
          <a:p>
            <a:pPr marL="0" lvl="0" indent="0" rtl="0">
              <a:spcBef>
                <a:spcPts val="0"/>
              </a:spcBef>
              <a:spcAft>
                <a:spcPts val="0"/>
              </a:spcAft>
              <a:buNone/>
            </a:pPr>
            <a:endParaRPr sz="4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descr="Closeup from the side of a hand pushing a knob on an audio mixer"/>
          <p:cNvPicPr preferRelativeResize="0"/>
          <p:nvPr/>
        </p:nvPicPr>
        <p:blipFill rotWithShape="1">
          <a:blip r:embed="rId3">
            <a:alphaModFix/>
          </a:blip>
          <a:srcRect l="7506" r="42247" b="15419"/>
          <a:stretch/>
        </p:blipFill>
        <p:spPr>
          <a:xfrm>
            <a:off x="-9150" y="-150"/>
            <a:ext cx="3971550" cy="5143651"/>
          </a:xfrm>
          <a:prstGeom prst="rect">
            <a:avLst/>
          </a:prstGeom>
          <a:noFill/>
          <a:ln>
            <a:noFill/>
          </a:ln>
        </p:spPr>
      </p:pic>
      <p:sp>
        <p:nvSpPr>
          <p:cNvPr id="300" name="Shape 300"/>
          <p:cNvSpPr txBox="1">
            <a:spLocks noGrp="1"/>
          </p:cNvSpPr>
          <p:nvPr>
            <p:ph type="title"/>
          </p:nvPr>
        </p:nvSpPr>
        <p:spPr>
          <a:xfrm>
            <a:off x="-9050" y="75"/>
            <a:ext cx="4024002" cy="5143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6000" dirty="0" smtClean="0">
                <a:solidFill>
                  <a:srgbClr val="D5A6BD"/>
                </a:solidFill>
                <a:latin typeface="Times New Roman"/>
                <a:ea typeface="Times New Roman"/>
                <a:cs typeface="Times New Roman"/>
                <a:sym typeface="Times New Roman"/>
              </a:rPr>
              <a:t>MEANING </a:t>
            </a:r>
            <a:br>
              <a:rPr lang="en-US" sz="6000" dirty="0" smtClean="0">
                <a:solidFill>
                  <a:srgbClr val="D5A6BD"/>
                </a:solidFill>
                <a:latin typeface="Times New Roman"/>
                <a:ea typeface="Times New Roman"/>
                <a:cs typeface="Times New Roman"/>
                <a:sym typeface="Times New Roman"/>
              </a:rPr>
            </a:br>
            <a:r>
              <a:rPr lang="en-US" sz="6000" dirty="0" smtClean="0">
                <a:solidFill>
                  <a:srgbClr val="D5A6BD"/>
                </a:solidFill>
                <a:latin typeface="Times New Roman"/>
                <a:ea typeface="Times New Roman"/>
                <a:cs typeface="Times New Roman"/>
                <a:sym typeface="Times New Roman"/>
              </a:rPr>
              <a:t>OF </a:t>
            </a:r>
            <a:br>
              <a:rPr lang="en-US" sz="6000" dirty="0" smtClean="0">
                <a:solidFill>
                  <a:srgbClr val="D5A6BD"/>
                </a:solidFill>
                <a:latin typeface="Times New Roman"/>
                <a:ea typeface="Times New Roman"/>
                <a:cs typeface="Times New Roman"/>
                <a:sym typeface="Times New Roman"/>
              </a:rPr>
            </a:br>
            <a:r>
              <a:rPr lang="en-US" sz="6000" dirty="0" smtClean="0">
                <a:solidFill>
                  <a:srgbClr val="D5A6BD"/>
                </a:solidFill>
                <a:latin typeface="Times New Roman"/>
                <a:ea typeface="Times New Roman"/>
                <a:cs typeface="Times New Roman"/>
                <a:sym typeface="Times New Roman"/>
              </a:rPr>
              <a:t>GD</a:t>
            </a:r>
            <a:endParaRPr sz="6000">
              <a:solidFill>
                <a:srgbClr val="D5A6BD"/>
              </a:solidFill>
              <a:latin typeface="Times New Roman"/>
              <a:ea typeface="Times New Roman"/>
              <a:cs typeface="Times New Roman"/>
              <a:sym typeface="Times New Roman"/>
            </a:endParaRPr>
          </a:p>
          <a:p>
            <a:pPr marL="0" lvl="0" indent="0" rtl="0">
              <a:spcBef>
                <a:spcPts val="0"/>
              </a:spcBef>
              <a:spcAft>
                <a:spcPts val="0"/>
              </a:spcAft>
              <a:buNone/>
            </a:pPr>
            <a:endParaRPr sz="4400">
              <a:solidFill>
                <a:srgbClr val="D5A6BD"/>
              </a:solidFill>
              <a:latin typeface="Times New Roman"/>
              <a:ea typeface="Times New Roman"/>
              <a:cs typeface="Times New Roman"/>
              <a:sym typeface="Times New Roman"/>
            </a:endParaRPr>
          </a:p>
        </p:txBody>
      </p:sp>
      <p:sp>
        <p:nvSpPr>
          <p:cNvPr id="301" name="Shape 301"/>
          <p:cNvSpPr txBox="1">
            <a:spLocks noGrp="1"/>
          </p:cNvSpPr>
          <p:nvPr>
            <p:ph type="body" idx="2"/>
          </p:nvPr>
        </p:nvSpPr>
        <p:spPr>
          <a:xfrm>
            <a:off x="4046483" y="0"/>
            <a:ext cx="5007467" cy="51435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200" b="1" i="1" dirty="0" smtClean="0">
                <a:solidFill>
                  <a:srgbClr val="1C4587"/>
                </a:solidFill>
                <a:latin typeface="Times New Roman"/>
                <a:ea typeface="Times New Roman"/>
                <a:cs typeface="Times New Roman"/>
                <a:sym typeface="Times New Roman"/>
              </a:rPr>
              <a:t>	“IT IS A PROCESS OF   	INCORPORATING 	VIEWS OF DIFFERENT 	TEAM MEMBERS TO 	REACH A COMMON 	GOAL”</a:t>
            </a:r>
          </a:p>
          <a:p>
            <a:pPr marL="0" lvl="0" indent="0" rtl="0">
              <a:lnSpc>
                <a:spcPct val="150000"/>
              </a:lnSpc>
              <a:spcBef>
                <a:spcPts val="0"/>
              </a:spcBef>
              <a:spcAft>
                <a:spcPts val="0"/>
              </a:spcAft>
              <a:buNone/>
            </a:pPr>
            <a:endParaRPr lang="en-US" sz="3200" b="1" i="1"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descr="Closeup from the side of a hand pushing a knob on an audio mixer"/>
          <p:cNvPicPr preferRelativeResize="0"/>
          <p:nvPr/>
        </p:nvPicPr>
        <p:blipFill rotWithShape="1">
          <a:blip r:embed="rId3">
            <a:alphaModFix/>
          </a:blip>
          <a:srcRect l="7506" r="42247" b="15419"/>
          <a:stretch/>
        </p:blipFill>
        <p:spPr>
          <a:xfrm>
            <a:off x="-9151" y="-150"/>
            <a:ext cx="2489591" cy="5143651"/>
          </a:xfrm>
          <a:prstGeom prst="rect">
            <a:avLst/>
          </a:prstGeom>
          <a:noFill/>
          <a:ln>
            <a:noFill/>
          </a:ln>
        </p:spPr>
      </p:pic>
      <p:sp>
        <p:nvSpPr>
          <p:cNvPr id="318" name="Shape 318"/>
          <p:cNvSpPr txBox="1">
            <a:spLocks noGrp="1"/>
          </p:cNvSpPr>
          <p:nvPr>
            <p:ph type="title"/>
          </p:nvPr>
        </p:nvSpPr>
        <p:spPr>
          <a:xfrm>
            <a:off x="-9125" y="0"/>
            <a:ext cx="2594670"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smtClean="0">
                <a:solidFill>
                  <a:srgbClr val="D5A6BD"/>
                </a:solidFill>
                <a:latin typeface="Times New Roman"/>
                <a:ea typeface="Times New Roman"/>
                <a:cs typeface="Times New Roman"/>
                <a:sym typeface="Times New Roman"/>
              </a:rPr>
              <a:t>WHY A GD?</a:t>
            </a:r>
            <a:endParaRPr sz="6600">
              <a:solidFill>
                <a:srgbClr val="D5A6BD"/>
              </a:solidFill>
              <a:latin typeface="Times New Roman"/>
              <a:ea typeface="Times New Roman"/>
              <a:cs typeface="Times New Roman"/>
              <a:sym typeface="Times New Roman"/>
            </a:endParaRPr>
          </a:p>
        </p:txBody>
      </p:sp>
      <p:sp>
        <p:nvSpPr>
          <p:cNvPr id="319" name="Shape 319"/>
          <p:cNvSpPr txBox="1">
            <a:spLocks noGrp="1"/>
          </p:cNvSpPr>
          <p:nvPr>
            <p:ph type="body" idx="2"/>
          </p:nvPr>
        </p:nvSpPr>
        <p:spPr>
          <a:xfrm>
            <a:off x="2501462" y="99374"/>
            <a:ext cx="6584018" cy="5044125"/>
          </a:xfrm>
          <a:prstGeom prst="rect">
            <a:avLst/>
          </a:prstGeom>
        </p:spPr>
        <p:txBody>
          <a:bodyPr spcFirstLastPara="1" wrap="square" lIns="91425" tIns="91425" rIns="91425" bIns="91425" anchor="t" anchorCtr="0">
            <a:noAutofit/>
          </a:bodyPr>
          <a:lstStyle/>
          <a:p>
            <a:pPr marL="457200" lvl="0" indent="-349250" rtl="0">
              <a:lnSpc>
                <a:spcPct val="150000"/>
              </a:lnSpc>
              <a:spcBef>
                <a:spcPts val="0"/>
              </a:spcBef>
              <a:spcAft>
                <a:spcPts val="0"/>
              </a:spcAft>
              <a:buClr>
                <a:srgbClr val="1C4587"/>
              </a:buClr>
              <a:buSzPts val="1900"/>
              <a:buFont typeface="Times New Roman"/>
              <a:buAutoNum type="arabicPeriod"/>
            </a:pPr>
            <a:r>
              <a:rPr lang="en-US" sz="1900" b="1" i="1" dirty="0" smtClean="0">
                <a:solidFill>
                  <a:srgbClr val="1C4587"/>
                </a:solidFill>
                <a:latin typeface="Arial"/>
                <a:ea typeface="Arial"/>
                <a:cs typeface="Arial"/>
                <a:sym typeface="Arial"/>
              </a:rPr>
              <a:t>Group Discussion helps you to understand a topic more deeply.</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 sz="1900" b="1" i="1" dirty="0" smtClean="0">
                <a:solidFill>
                  <a:srgbClr val="1C4587"/>
                </a:solidFill>
                <a:latin typeface="Arial"/>
                <a:ea typeface="Arial"/>
                <a:cs typeface="Arial"/>
                <a:sym typeface="Arial"/>
              </a:rPr>
              <a:t>It enhances creative thinking.</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 sz="1900" b="1" i="1" dirty="0" smtClean="0">
                <a:solidFill>
                  <a:srgbClr val="1C4587"/>
                </a:solidFill>
                <a:latin typeface="Arial"/>
                <a:ea typeface="Arial"/>
                <a:cs typeface="Arial"/>
                <a:sym typeface="Arial"/>
              </a:rPr>
              <a:t>Group is equipped with more complete information.</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 sz="1900" b="1" i="1" dirty="0" smtClean="0">
                <a:solidFill>
                  <a:srgbClr val="1C4587"/>
                </a:solidFill>
                <a:latin typeface="Arial"/>
                <a:ea typeface="Arial"/>
                <a:cs typeface="Arial"/>
                <a:sym typeface="Arial"/>
              </a:rPr>
              <a:t>Group Discussion increases the acceptability of a solution. </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US" sz="1900" b="1" i="1" dirty="0" smtClean="0">
                <a:solidFill>
                  <a:srgbClr val="1C4587"/>
                </a:solidFill>
                <a:latin typeface="Arial"/>
                <a:ea typeface="Arial"/>
                <a:cs typeface="Arial"/>
                <a:sym typeface="Arial"/>
              </a:rPr>
              <a:t>It is democratic in nature.</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US" sz="1900" b="1" i="1" dirty="0" smtClean="0">
                <a:solidFill>
                  <a:srgbClr val="1C4587"/>
                </a:solidFill>
                <a:latin typeface="Arial"/>
                <a:ea typeface="Arial"/>
                <a:cs typeface="Arial"/>
                <a:sym typeface="Arial"/>
              </a:rPr>
              <a:t>It helps to draw latent talent of the employees.</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US" sz="1900" b="1" i="1" dirty="0" smtClean="0">
                <a:solidFill>
                  <a:srgbClr val="1C4587"/>
                </a:solidFill>
                <a:latin typeface="Arial"/>
                <a:ea typeface="Arial"/>
                <a:cs typeface="Arial"/>
                <a:sym typeface="Arial"/>
              </a:rPr>
              <a:t>It ensures safe guarding of the employees interest.</a:t>
            </a:r>
            <a:endParaRPr sz="1900" b="1" i="1">
              <a:solidFill>
                <a:srgbClr val="1C4587"/>
              </a:solidFill>
              <a:latin typeface="Arial"/>
              <a:ea typeface="Arial"/>
              <a:cs typeface="Arial"/>
              <a:sym typeface="Arial"/>
            </a:endParaRPr>
          </a:p>
          <a:p>
            <a:pPr marL="457200" lvl="0" indent="-349250" rtl="0">
              <a:lnSpc>
                <a:spcPct val="150000"/>
              </a:lnSpc>
              <a:spcBef>
                <a:spcPts val="0"/>
              </a:spcBef>
              <a:spcAft>
                <a:spcPts val="0"/>
              </a:spcAft>
              <a:buClr>
                <a:srgbClr val="1C4587"/>
              </a:buClr>
              <a:buSzPts val="1900"/>
              <a:buFont typeface="Times New Roman"/>
              <a:buAutoNum type="arabicPeriod"/>
            </a:pPr>
            <a:r>
              <a:rPr lang="en" sz="1900" b="1" i="1" dirty="0" smtClean="0">
                <a:solidFill>
                  <a:srgbClr val="1C4587"/>
                </a:solidFill>
                <a:latin typeface="Arial"/>
                <a:ea typeface="Arial"/>
                <a:cs typeface="Arial"/>
                <a:sym typeface="Arial"/>
              </a:rPr>
              <a:t>It leads to strengthening of the organization.</a:t>
            </a:r>
            <a:endParaRPr sz="1900" b="1" i="1">
              <a:solidFill>
                <a:srgbClr val="1C4587"/>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Closeup from the side of a hand pushing a knob on an audio mixer"/>
          <p:cNvPicPr preferRelativeResize="0"/>
          <p:nvPr/>
        </p:nvPicPr>
        <p:blipFill rotWithShape="1">
          <a:blip r:embed="rId3">
            <a:alphaModFix/>
          </a:blip>
          <a:srcRect l="7506" r="42247" b="15419"/>
          <a:stretch/>
        </p:blipFill>
        <p:spPr>
          <a:xfrm>
            <a:off x="-9151" y="-150"/>
            <a:ext cx="3929509" cy="5143651"/>
          </a:xfrm>
          <a:prstGeom prst="rect">
            <a:avLst/>
          </a:prstGeom>
          <a:noFill/>
          <a:ln>
            <a:noFill/>
          </a:ln>
        </p:spPr>
      </p:pic>
      <p:sp>
        <p:nvSpPr>
          <p:cNvPr id="325" name="Shape 325"/>
          <p:cNvSpPr txBox="1">
            <a:spLocks noGrp="1"/>
          </p:cNvSpPr>
          <p:nvPr>
            <p:ph type="title"/>
          </p:nvPr>
        </p:nvSpPr>
        <p:spPr>
          <a:xfrm>
            <a:off x="-9125" y="0"/>
            <a:ext cx="4055608" cy="51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smtClean="0">
                <a:solidFill>
                  <a:srgbClr val="D5A6BD"/>
                </a:solidFill>
                <a:latin typeface="Times New Roman"/>
                <a:ea typeface="Times New Roman"/>
                <a:cs typeface="Times New Roman"/>
                <a:sym typeface="Times New Roman"/>
              </a:rPr>
              <a:t>CHARACTERS TESTED </a:t>
            </a:r>
            <a:br>
              <a:rPr lang="en-US" sz="4000" dirty="0" smtClean="0">
                <a:solidFill>
                  <a:srgbClr val="D5A6BD"/>
                </a:solidFill>
                <a:latin typeface="Times New Roman"/>
                <a:ea typeface="Times New Roman"/>
                <a:cs typeface="Times New Roman"/>
                <a:sym typeface="Times New Roman"/>
              </a:rPr>
            </a:br>
            <a:r>
              <a:rPr lang="en-US" sz="4000" dirty="0" smtClean="0">
                <a:solidFill>
                  <a:srgbClr val="D5A6BD"/>
                </a:solidFill>
                <a:latin typeface="Times New Roman"/>
                <a:ea typeface="Times New Roman"/>
                <a:cs typeface="Times New Roman"/>
                <a:sym typeface="Times New Roman"/>
              </a:rPr>
              <a:t>IN </a:t>
            </a:r>
            <a:br>
              <a:rPr lang="en-US" sz="4000" dirty="0" smtClean="0">
                <a:solidFill>
                  <a:srgbClr val="D5A6BD"/>
                </a:solidFill>
                <a:latin typeface="Times New Roman"/>
                <a:ea typeface="Times New Roman"/>
                <a:cs typeface="Times New Roman"/>
                <a:sym typeface="Times New Roman"/>
              </a:rPr>
            </a:br>
            <a:r>
              <a:rPr lang="en-US" sz="4000" dirty="0" smtClean="0">
                <a:solidFill>
                  <a:srgbClr val="D5A6BD"/>
                </a:solidFill>
                <a:latin typeface="Times New Roman"/>
                <a:ea typeface="Times New Roman"/>
                <a:cs typeface="Times New Roman"/>
                <a:sym typeface="Times New Roman"/>
              </a:rPr>
              <a:t>GD</a:t>
            </a:r>
            <a:endParaRPr sz="4000">
              <a:solidFill>
                <a:srgbClr val="D5A6BD"/>
              </a:solidFill>
              <a:latin typeface="Times New Roman"/>
              <a:ea typeface="Times New Roman"/>
              <a:cs typeface="Times New Roman"/>
              <a:sym typeface="Times New Roman"/>
            </a:endParaRPr>
          </a:p>
        </p:txBody>
      </p:sp>
      <p:sp>
        <p:nvSpPr>
          <p:cNvPr id="326" name="Shape 326"/>
          <p:cNvSpPr txBox="1">
            <a:spLocks noGrp="1"/>
          </p:cNvSpPr>
          <p:nvPr>
            <p:ph type="body" idx="2"/>
          </p:nvPr>
        </p:nvSpPr>
        <p:spPr>
          <a:xfrm>
            <a:off x="4025462" y="99375"/>
            <a:ext cx="5028488" cy="4838700"/>
          </a:xfrm>
          <a:prstGeom prst="rect">
            <a:avLst/>
          </a:prstGeom>
        </p:spPr>
        <p:txBody>
          <a:bodyPr spcFirstLastPara="1" wrap="square" lIns="91425" tIns="91425" rIns="91425" bIns="91425" anchor="t" anchorCtr="0">
            <a:noAutofit/>
          </a:bodyPr>
          <a:lstStyle/>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TEAM SPIRIT.</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REASONING ABILITY.</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LEADERSHIP QUALITY.</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CREATIVITY.</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FLEXIBILITY.</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CONFIDENCE.</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LISTENING SKILLS.</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PATIENCE.</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KNOWLEDGE.</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COMMUNICATION SKILLS.</a:t>
            </a:r>
          </a:p>
          <a:p>
            <a:pPr lvl="0" indent="-457200" rtl="0">
              <a:lnSpc>
                <a:spcPct val="150000"/>
              </a:lnSpc>
              <a:spcBef>
                <a:spcPts val="0"/>
              </a:spcBef>
              <a:spcAft>
                <a:spcPts val="0"/>
              </a:spcAft>
              <a:buFont typeface="+mj-lt"/>
              <a:buAutoNum type="arabicPeriod"/>
            </a:pPr>
            <a:r>
              <a:rPr lang="en-US" sz="1800" b="1" i="1" dirty="0" smtClean="0">
                <a:solidFill>
                  <a:srgbClr val="1C4587"/>
                </a:solidFill>
                <a:latin typeface="Arial"/>
                <a:ea typeface="Arial"/>
                <a:cs typeface="Arial"/>
                <a:sym typeface="Arial"/>
              </a:rPr>
              <a:t>CO-ORDINATION.</a:t>
            </a:r>
            <a:endParaRPr sz="1800" b="1" i="1">
              <a:solidFill>
                <a:srgbClr val="1C4587"/>
              </a:solidFill>
              <a:latin typeface="Arial"/>
              <a:ea typeface="Arial"/>
              <a:cs typeface="Arial"/>
              <a:sym typeface="Arial"/>
            </a:endParaRPr>
          </a:p>
          <a:p>
            <a:pPr marL="0" lvl="0" indent="0" rtl="0">
              <a:lnSpc>
                <a:spcPct val="150000"/>
              </a:lnSpc>
              <a:spcBef>
                <a:spcPts val="0"/>
              </a:spcBef>
              <a:spcAft>
                <a:spcPts val="0"/>
              </a:spcAft>
              <a:buNone/>
            </a:pPr>
            <a:endParaRPr sz="1800" b="1" i="1">
              <a:solidFill>
                <a:srgbClr val="1C4587"/>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245</Words>
  <PresentationFormat>On-screen Show (16:9)</PresentationFormat>
  <Paragraphs>71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Maven Pro</vt:lpstr>
      <vt:lpstr>Nunito</vt:lpstr>
      <vt:lpstr>Momentum</vt:lpstr>
      <vt:lpstr>Slide 1</vt:lpstr>
      <vt:lpstr>Slide 2</vt:lpstr>
      <vt:lpstr>Slide 3</vt:lpstr>
      <vt:lpstr>Slide 4</vt:lpstr>
      <vt:lpstr>Those can’t discuss, argue  Those can’t argue, quarrel Those can’t quarrel, fight </vt:lpstr>
      <vt:lpstr>  INTRODUCTION 1. Study reveals that, Employees working in a organization spend around 50% of time in groups. 2. Ability to work in team has become more important.    </vt:lpstr>
      <vt:lpstr>MEANING  OF  GD </vt:lpstr>
      <vt:lpstr>WHY A GD?</vt:lpstr>
      <vt:lpstr>CHARACTERS TESTED  IN  GD</vt:lpstr>
      <vt:lpstr>GD ETIQUETTE</vt:lpstr>
      <vt:lpstr>GD ETIQUETTE</vt:lpstr>
      <vt:lpstr>   POINTS TO REMEMBER 1. Group discussion is one of the most important activity of an organization. 2. Group discussion has many advantages. 3. Knowledge is strength. 4. Power to convince effectively makes you stand out. 5. It is good to initiate but if you are not sure about the        topic, let others start. 6. Slang should be avoided. 7. Language should be simple, direct and  straight forward. 8. Communicate with each and every participant.    </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ANJUMAN COLLEGE OF ENGINEERING  &amp;  TECHNOLOGY</dc:title>
  <dc:creator>NUZHAT</dc:creator>
  <cp:lastModifiedBy>Tasneem</cp:lastModifiedBy>
  <cp:revision>42</cp:revision>
  <dcterms:modified xsi:type="dcterms:W3CDTF">2018-07-18T05:18:05Z</dcterms:modified>
</cp:coreProperties>
</file>